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hqoHlSelZMLwKs/pwwrZz5CNprf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sha Aparts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4T15:38:25.288">
    <p:pos x="1535" y="1102"/>
    <p:text>NO!!!!!
You use diffusion model to impaint street/sidewalks segments in the region of a selected cars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BL4Rm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>
            <p:ph idx="2" type="pic"/>
          </p:nvPr>
        </p:nvSpPr>
        <p:spPr>
          <a:xfrm flipH="1">
            <a:off x="752100" y="739303"/>
            <a:ext cx="6825035" cy="537939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9"/>
          <p:cNvSpPr txBox="1"/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45700" lIns="557775" spcFirstLastPara="1" rIns="91425" wrap="square" tIns="53035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Model">
  <p:cSld name="Business Mode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>
            <p:ph idx="2" type="pic"/>
          </p:nvPr>
        </p:nvSpPr>
        <p:spPr>
          <a:xfrm>
            <a:off x="5011738" y="0"/>
            <a:ext cx="7196930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-1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822950" spcFirstLastPara="1" rIns="91425" wrap="square" tIns="6400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3" type="body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body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5" type="body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6" type="body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7" type="body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Overview">
  <p:cSld name="Market Overview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body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body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9" name="Google Shape;159;p19"/>
          <p:cNvCxnSpPr/>
          <p:nvPr/>
        </p:nvCxnSpPr>
        <p:spPr>
          <a:xfrm>
            <a:off x="832513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19"/>
          <p:cNvSpPr txBox="1"/>
          <p:nvPr>
            <p:ph idx="5" type="body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6" type="body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4699359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566207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type="title"/>
          </p:nvPr>
        </p:nvSpPr>
        <p:spPr>
          <a:xfrm>
            <a:off x="729016" y="1643321"/>
            <a:ext cx="485663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>
            <p:ph idx="2" type="pic"/>
          </p:nvPr>
        </p:nvSpPr>
        <p:spPr>
          <a:xfrm>
            <a:off x="0" y="0"/>
            <a:ext cx="5334461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0"/>
          <p:cNvSpPr txBox="1"/>
          <p:nvPr>
            <p:ph idx="3" type="body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4" type="body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5" type="body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6" type="body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7" type="body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6207016" y="74663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 v2">
  <p:cSld name="Our Competition v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2" type="body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3" type="body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4" type="body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1200"/>
              <a:buNone/>
              <a:defRPr sz="12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5" type="body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BCF7"/>
              </a:buClr>
              <a:buSzPts val="1200"/>
              <a:buNone/>
              <a:defRPr sz="1200" cap="none">
                <a:solidFill>
                  <a:srgbClr val="F4BCF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6" type="body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7F1FF"/>
              </a:buClr>
              <a:buSzPts val="1200"/>
              <a:buNone/>
              <a:defRPr sz="1200" cap="none">
                <a:solidFill>
                  <a:srgbClr val="97F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7" type="body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57EED"/>
              </a:buClr>
              <a:buSzPts val="1200"/>
              <a:buNone/>
              <a:defRPr sz="1200" cap="none">
                <a:solidFill>
                  <a:srgbClr val="E57EE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8" type="body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2" name="Google Shape;192;p21"/>
          <p:cNvCxnSpPr/>
          <p:nvPr/>
        </p:nvCxnSpPr>
        <p:spPr>
          <a:xfrm>
            <a:off x="3758002" y="3713168"/>
            <a:ext cx="468364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1"/>
          <p:cNvCxnSpPr/>
          <p:nvPr/>
        </p:nvCxnSpPr>
        <p:spPr>
          <a:xfrm flipH="1" rot="10800000">
            <a:off x="6091322" y="2030298"/>
            <a:ext cx="4678" cy="3376818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1"/>
          <p:cNvSpPr txBox="1"/>
          <p:nvPr>
            <p:ph idx="9" type="body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3" type="body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794508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 Strategy">
  <p:cSld name="Growth Strateg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2" type="body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3" type="body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4" type="body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5" type="body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6" type="body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7" type="body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tion">
  <p:cSld name="Trac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6266428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/>
          <p:nvPr>
            <p:ph idx="3" type="body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4" type="body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5" type="body"/>
          </p:nvPr>
        </p:nvSpPr>
        <p:spPr>
          <a:xfrm>
            <a:off x="919283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Year Action Plan">
  <p:cSld name="Two-Year Action Pla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body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3" type="body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4" type="body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5" type="body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6" type="body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7" type="body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8" type="body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idx="9" type="body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3" type="body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4" type="body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5" type="body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16" type="body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4"/>
          <p:cNvSpPr txBox="1"/>
          <p:nvPr>
            <p:ph idx="17" type="body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18" type="body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19" type="body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24"/>
          <p:cNvSpPr txBox="1"/>
          <p:nvPr>
            <p:ph idx="20" type="body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21" type="body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22" type="body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3" type="body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24" type="body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24"/>
          <p:cNvSpPr txBox="1"/>
          <p:nvPr>
            <p:ph idx="25" type="body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24"/>
          <p:cNvSpPr txBox="1"/>
          <p:nvPr>
            <p:ph idx="26" type="body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27" type="body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4"/>
          <p:cNvSpPr txBox="1"/>
          <p:nvPr>
            <p:ph idx="28" type="body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29" type="body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30" type="body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4"/>
          <p:cNvSpPr txBox="1"/>
          <p:nvPr>
            <p:ph idx="31" type="body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32" type="body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33" type="body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34" type="body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35" type="body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>
  <p:cSld name="Financial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>
            <p:ph idx="2" type="pic"/>
          </p:nvPr>
        </p:nvSpPr>
        <p:spPr>
          <a:xfrm>
            <a:off x="7179732" y="0"/>
            <a:ext cx="501226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25"/>
          <p:cNvSpPr/>
          <p:nvPr>
            <p:ph idx="3" type="pic"/>
          </p:nvPr>
        </p:nvSpPr>
        <p:spPr>
          <a:xfrm>
            <a:off x="7179732" y="0"/>
            <a:ext cx="5012267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5"/>
          <p:cNvSpPr txBox="1"/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793750" y="1238250"/>
            <a:ext cx="5422392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eet The Tea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/>
          <p:nvPr>
            <p:ph idx="2" type="pic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3" type="body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26"/>
          <p:cNvSpPr/>
          <p:nvPr>
            <p:ph idx="4" type="pic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26"/>
          <p:cNvSpPr/>
          <p:nvPr>
            <p:ph idx="5" type="pic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6"/>
          <p:cNvSpPr/>
          <p:nvPr>
            <p:ph idx="6" type="pic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6"/>
          <p:cNvSpPr txBox="1"/>
          <p:nvPr>
            <p:ph idx="7" type="body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8" type="body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9" type="body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26"/>
          <p:cNvSpPr txBox="1"/>
          <p:nvPr>
            <p:ph idx="13" type="body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6"/>
          <p:cNvSpPr txBox="1"/>
          <p:nvPr>
            <p:ph idx="14" type="body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5" type="body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6"/>
          <p:cNvSpPr/>
          <p:nvPr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2452698" y="1566777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27"/>
          <p:cNvSpPr txBox="1"/>
          <p:nvPr>
            <p:ph idx="2" type="body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idx="3" type="body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7D80"/>
              </a:buClr>
              <a:buSzPts val="1600"/>
              <a:buNone/>
              <a:defRPr sz="16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27"/>
          <p:cNvSpPr txBox="1"/>
          <p:nvPr>
            <p:ph idx="4" type="body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5" type="body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27"/>
          <p:cNvSpPr txBox="1"/>
          <p:nvPr>
            <p:ph idx="6" type="body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7" type="body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1F8"/>
              </a:buClr>
              <a:buSzPts val="1600"/>
              <a:buNone/>
              <a:defRPr sz="16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27"/>
          <p:cNvSpPr txBox="1"/>
          <p:nvPr>
            <p:ph idx="8" type="body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9" type="body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27"/>
          <p:cNvSpPr txBox="1"/>
          <p:nvPr>
            <p:ph idx="13" type="body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27"/>
          <p:cNvSpPr txBox="1"/>
          <p:nvPr>
            <p:ph idx="14" type="body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2800"/>
              <a:buNone/>
              <a:defRPr sz="28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27"/>
          <p:cNvSpPr txBox="1"/>
          <p:nvPr>
            <p:ph idx="15" type="body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87D80"/>
              </a:buClr>
              <a:buSzPts val="2800"/>
              <a:buNone/>
              <a:defRPr sz="28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27"/>
          <p:cNvSpPr txBox="1"/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/>
          <p:nvPr>
            <p:ph idx="2" type="pic"/>
          </p:nvPr>
        </p:nvSpPr>
        <p:spPr>
          <a:xfrm flipH="1">
            <a:off x="5012530" y="0"/>
            <a:ext cx="719613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/>
          <p:nvPr>
            <p:ph type="title"/>
          </p:nvPr>
        </p:nvSpPr>
        <p:spPr>
          <a:xfrm>
            <a:off x="-2" y="1672143"/>
            <a:ext cx="6019802" cy="351371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676650" spcFirstLastPara="1" rIns="91425" wrap="square" tIns="7955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94575" y="3007594"/>
            <a:ext cx="4850550" cy="173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0" y="1353381"/>
            <a:ext cx="5622878" cy="4151236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t" bIns="45700" lIns="649200" spcFirstLastPara="1" rIns="91425" wrap="square" tIns="749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577993" y="2689071"/>
            <a:ext cx="4567209" cy="221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/>
          <p:nvPr>
            <p:ph idx="2" type="pic"/>
          </p:nvPr>
        </p:nvSpPr>
        <p:spPr>
          <a:xfrm flipH="1">
            <a:off x="0" y="0"/>
            <a:ext cx="8153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7465112" y="2326705"/>
            <a:ext cx="4114592" cy="221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9"/>
          <p:cNvSpPr txBox="1"/>
          <p:nvPr>
            <p:ph type="title"/>
          </p:nvPr>
        </p:nvSpPr>
        <p:spPr>
          <a:xfrm>
            <a:off x="7452360" y="1728566"/>
            <a:ext cx="4127344" cy="724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">
  <p:cSld name="Proble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1"/>
          <p:cNvSpPr/>
          <p:nvPr>
            <p:ph idx="2" type="pic"/>
          </p:nvPr>
        </p:nvSpPr>
        <p:spPr>
          <a:xfrm flipH="1">
            <a:off x="0" y="729926"/>
            <a:ext cx="3581400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3" type="body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4" type="body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5" type="body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6" type="body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7" type="body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8" type="body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9" type="body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3" type="body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4" type="body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title"/>
          </p:nvPr>
        </p:nvSpPr>
        <p:spPr>
          <a:xfrm>
            <a:off x="4065516" y="1185284"/>
            <a:ext cx="7288284" cy="469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">
  <p:cSld name="Our Competition">
    <p:bg>
      <p:bgPr>
        <a:solidFill>
          <a:srgbClr val="17161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>
            <p:ph idx="2" type="pic"/>
          </p:nvPr>
        </p:nvSpPr>
        <p:spPr>
          <a:xfrm flipH="1" rot="5400000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5" type="body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2796032" y="164942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Full Team">
  <p:cSld name="The Full Tea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body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3" type="body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4" type="body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5" type="body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body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7" type="body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8" type="body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9" type="pic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/>
          <p:nvPr>
            <p:ph idx="13" type="body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4" type="body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5" type="body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6" type="body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7" type="body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8" type="body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9" type="body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0" type="body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>
            <p:ph idx="21" type="pic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/>
          <p:nvPr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>
            <p:ph idx="22" type="pic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3"/>
          <p:cNvSpPr/>
          <p:nvPr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/>
          <p:nvPr>
            <p:ph idx="23" type="pic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/>
          <p:nvPr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>
            <p:ph idx="24" type="pic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>
            <p:ph idx="25" type="pic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>
            <p:ph idx="26" type="pic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>
            <p:ph idx="27" type="pic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452698" y="1187753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">
  <p:cSld name="Solu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4" type="body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body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6" type="body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body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8" type="body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1384299" y="2768600"/>
            <a:ext cx="2956810" cy="11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Overview">
  <p:cSld name="Company Overview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>
            <p:ph idx="2" type="pic"/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Overview">
  <p:cSld name="Product Overview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3" type="body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4" type="body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5" type="body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6" type="body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7" type="body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8" type="body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452697" y="1581912"/>
            <a:ext cx="7286605" cy="634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/>
          <p:nvPr>
            <p:ph idx="9" type="pic"/>
          </p:nvPr>
        </p:nvSpPr>
        <p:spPr>
          <a:xfrm>
            <a:off x="1510614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6"/>
          <p:cNvSpPr/>
          <p:nvPr>
            <p:ph idx="13" type="pic"/>
          </p:nvPr>
        </p:nvSpPr>
        <p:spPr>
          <a:xfrm>
            <a:off x="4369110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6"/>
          <p:cNvSpPr/>
          <p:nvPr>
            <p:ph idx="14" type="pic"/>
          </p:nvPr>
        </p:nvSpPr>
        <p:spPr>
          <a:xfrm>
            <a:off x="7227608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6"/>
          <p:cNvSpPr/>
          <p:nvPr>
            <p:ph idx="15" type="pic"/>
          </p:nvPr>
        </p:nvSpPr>
        <p:spPr>
          <a:xfrm>
            <a:off x="10078575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Benefits">
  <p:cSld name="Product Benefi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>
            <p:ph idx="2" type="pic"/>
          </p:nvPr>
        </p:nvSpPr>
        <p:spPr>
          <a:xfrm>
            <a:off x="622570" y="729926"/>
            <a:ext cx="6456836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467704" y="1881922"/>
            <a:ext cx="5749200" cy="3084630"/>
          </a:xfrm>
          <a:prstGeom prst="rect">
            <a:avLst/>
          </a:prstGeom>
          <a:solidFill>
            <a:schemeClr val="lt2">
              <a:alpha val="92941"/>
            </a:schemeClr>
          </a:solidFill>
          <a:ln>
            <a:noFill/>
          </a:ln>
        </p:spPr>
        <p:txBody>
          <a:bodyPr anchorCtr="0" anchor="t" bIns="45700" lIns="694925" spcFirstLastPara="1" rIns="91425" wrap="square" tIns="713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7079405" y="3201410"/>
            <a:ext cx="4614604" cy="129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0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/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45700" lIns="557775" spcFirstLastPara="1" rIns="91425" wrap="square" tIns="5303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/>
              <a:t>PARKSCOPE </a:t>
            </a:r>
            <a:endParaRPr/>
          </a:p>
        </p:txBody>
      </p:sp>
      <p:sp>
        <p:nvSpPr>
          <p:cNvPr id="329" name="Google Shape;329;p1"/>
          <p:cNvSpPr txBox="1"/>
          <p:nvPr>
            <p:ph idx="1" type="body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WazePark Assist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 ​</a:t>
            </a:r>
            <a:endParaRPr/>
          </a:p>
        </p:txBody>
      </p:sp>
      <p:sp>
        <p:nvSpPr>
          <p:cNvPr id="330" name="Google Shape;330;p1"/>
          <p:cNvSpPr txBox="1"/>
          <p:nvPr/>
        </p:nvSpPr>
        <p:spPr>
          <a:xfrm>
            <a:off x="6822159" y="3217493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Lior Yanwo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​</a:t>
            </a:r>
            <a:endParaRPr/>
          </a:p>
        </p:txBody>
      </p:sp>
      <p:pic>
        <p:nvPicPr>
          <p:cNvPr id="331" name="Google Shape;3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3856"/>
            <a:ext cx="6737812" cy="613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/>
          <p:nvPr>
            <p:ph type="title"/>
          </p:nvPr>
        </p:nvSpPr>
        <p:spPr>
          <a:xfrm>
            <a:off x="0" y="923544"/>
            <a:ext cx="7562100" cy="52578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676650" spcFirstLastPara="1" rIns="91425" wrap="square" tIns="7955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MOTIVATING USE CASE</a:t>
            </a:r>
            <a:endParaRPr/>
          </a:p>
        </p:txBody>
      </p:sp>
      <p:sp>
        <p:nvSpPr>
          <p:cNvPr id="337" name="Google Shape;33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38" name="Google Shape;33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2"/>
          <p:cNvSpPr txBox="1"/>
          <p:nvPr>
            <p:ph idx="1" type="body"/>
          </p:nvPr>
        </p:nvSpPr>
        <p:spPr>
          <a:xfrm>
            <a:off x="66453" y="2325843"/>
            <a:ext cx="68763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empty parking spaces by finding curb segments where no car is present</a:t>
            </a:r>
            <a:b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(focusing on what is missing in the scene).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drivers find real-time available parking spots.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unnecessary circling around the area.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Improves navigation with more accurate routing decisions.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user experience with timely parking suggestions.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661" y="923543"/>
            <a:ext cx="5315339" cy="52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/>
          <p:nvPr/>
        </p:nvSpPr>
        <p:spPr>
          <a:xfrm>
            <a:off x="7690106" y="3225151"/>
            <a:ext cx="4187952" cy="1063621"/>
          </a:xfrm>
          <a:prstGeom prst="roundRect">
            <a:avLst>
              <a:gd fmla="val 16667" name="adj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PARKING SPOT AVAILABLE  IN 200m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"/>
          <p:cNvSpPr txBox="1"/>
          <p:nvPr>
            <p:ph type="title"/>
          </p:nvPr>
        </p:nvSpPr>
        <p:spPr>
          <a:xfrm>
            <a:off x="4065516" y="595375"/>
            <a:ext cx="7288284" cy="469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TASK DESCRIPTION</a:t>
            </a:r>
            <a:endParaRPr/>
          </a:p>
        </p:txBody>
      </p:sp>
      <p:sp>
        <p:nvSpPr>
          <p:cNvPr id="347" name="Google Shape;347;p3"/>
          <p:cNvSpPr txBox="1"/>
          <p:nvPr>
            <p:ph idx="7" type="body"/>
          </p:nvPr>
        </p:nvSpPr>
        <p:spPr>
          <a:xfrm>
            <a:off x="3806029" y="1456059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INPUT: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"/>
          <p:cNvSpPr txBox="1"/>
          <p:nvPr>
            <p:ph idx="1" type="body"/>
          </p:nvPr>
        </p:nvSpPr>
        <p:spPr>
          <a:xfrm>
            <a:off x="6646568" y="1429990"/>
            <a:ext cx="2215657" cy="7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"/>
          <p:cNvSpPr txBox="1"/>
          <p:nvPr>
            <p:ph idx="4" type="body"/>
          </p:nvPr>
        </p:nvSpPr>
        <p:spPr>
          <a:xfrm>
            <a:off x="3770800" y="1904547"/>
            <a:ext cx="27945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A single street-level image containing parked vehicles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 txBox="1"/>
          <p:nvPr>
            <p:ph idx="3" type="body"/>
          </p:nvPr>
        </p:nvSpPr>
        <p:spPr>
          <a:xfrm>
            <a:off x="6638421" y="1897982"/>
            <a:ext cx="2356469" cy="132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Bounding boxes of potential empty parking spaces.</a:t>
            </a:r>
            <a:endParaRPr/>
          </a:p>
        </p:txBody>
      </p:sp>
      <p:sp>
        <p:nvSpPr>
          <p:cNvPr id="351" name="Google Shape;351;p3"/>
          <p:cNvSpPr txBox="1"/>
          <p:nvPr>
            <p:ph idx="9" type="body"/>
          </p:nvPr>
        </p:nvSpPr>
        <p:spPr>
          <a:xfrm>
            <a:off x="3806055" y="3176842"/>
            <a:ext cx="228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NOVELTY: </a:t>
            </a:r>
            <a:endParaRPr/>
          </a:p>
        </p:txBody>
      </p:sp>
      <p:sp>
        <p:nvSpPr>
          <p:cNvPr id="352" name="Google Shape;352;p3"/>
          <p:cNvSpPr txBox="1"/>
          <p:nvPr>
            <p:ph idx="6" type="body"/>
          </p:nvPr>
        </p:nvSpPr>
        <p:spPr>
          <a:xfrm>
            <a:off x="3770800" y="3611550"/>
            <a:ext cx="68799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Diffusion-model inpainting for realistic car removal.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Synthetic generation of curb/sidewalk segments for parking-spot labeling.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YOLO fine-tuning on inpainted data.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Seeing if the model works the same on real photos and on inpainted ones.</a:t>
            </a:r>
            <a:endParaRPr/>
          </a:p>
          <a:p>
            <a:pPr indent="0" lvl="0" marL="4572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54" name="Google Shape;35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תמונה שמכילה רכב, רכב יבשה, גלגל, טקסט&#10;&#10;תוכן בינה מלאכותית גנרטיבית עשוי להיות שגוי." id="355" name="Google Shape;355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65" r="16764" t="0"/>
          <a:stretch/>
        </p:blipFill>
        <p:spPr>
          <a:xfrm flipH="1">
            <a:off x="0" y="729926"/>
            <a:ext cx="3581400" cy="538877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"/>
          <p:cNvSpPr txBox="1"/>
          <p:nvPr/>
        </p:nvSpPr>
        <p:spPr>
          <a:xfrm>
            <a:off x="9208730" y="1140109"/>
            <a:ext cx="2983270" cy="7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PROBLEM TYPE:</a:t>
            </a:r>
            <a: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7" name="Google Shape;357;p3"/>
          <p:cNvSpPr txBox="1"/>
          <p:nvPr/>
        </p:nvSpPr>
        <p:spPr>
          <a:xfrm>
            <a:off x="9349542" y="1889953"/>
            <a:ext cx="2701645" cy="1594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 — Object Detection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/>
          <p:nvPr>
            <p:ph type="title"/>
          </p:nvPr>
        </p:nvSpPr>
        <p:spPr>
          <a:xfrm>
            <a:off x="3774440" y="363376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MODELS &amp; METHODS</a:t>
            </a:r>
            <a:endParaRPr/>
          </a:p>
        </p:txBody>
      </p:sp>
      <p:pic>
        <p:nvPicPr>
          <p:cNvPr descr="Robotic hand and human hand almost touching with their pointer fingers" id="363" name="Google Shape;363;p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 txBox="1"/>
          <p:nvPr>
            <p:ph idx="3" type="body"/>
          </p:nvPr>
        </p:nvSpPr>
        <p:spPr>
          <a:xfrm>
            <a:off x="2438177" y="1232818"/>
            <a:ext cx="8428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US"/>
              <a:t>1. </a:t>
            </a:r>
            <a:r>
              <a:rPr b="1" lang="en-US"/>
              <a:t>DATASET PREPARATION </a:t>
            </a:r>
            <a:r>
              <a:rPr b="1" lang="en-US"/>
              <a:t>(PREPROCESSING)</a:t>
            </a:r>
            <a:endParaRPr b="1"/>
          </a:p>
        </p:txBody>
      </p:sp>
      <p:sp>
        <p:nvSpPr>
          <p:cNvPr id="365" name="Google Shape;365;p4"/>
          <p:cNvSpPr txBox="1"/>
          <p:nvPr>
            <p:ph idx="1" type="body"/>
          </p:nvPr>
        </p:nvSpPr>
        <p:spPr>
          <a:xfrm>
            <a:off x="2438175" y="1749750"/>
            <a:ext cx="96672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Images are sourced from public street datasets (KITTI).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YOLO/DETR detects parked cars in each image.</a:t>
            </a:r>
            <a:endParaRPr b="1"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•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A diffusion based inpainting model is applied to the car regions to reconstruct the street/sidewalk surface realistically.</a:t>
            </a:r>
            <a:endParaRPr b="1"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•</a:t>
            </a:r>
            <a:r>
              <a:rPr b="1" lang="en-US"/>
              <a:t> The inpainted curb segment (the area left empty after inpainting) are manually labeled as empty parking spots. </a:t>
            </a:r>
            <a:endParaRPr b="1"/>
          </a:p>
        </p:txBody>
      </p:sp>
      <p:sp>
        <p:nvSpPr>
          <p:cNvPr id="366" name="Google Shape;366;p4"/>
          <p:cNvSpPr txBox="1"/>
          <p:nvPr>
            <p:ph idx="4" type="body"/>
          </p:nvPr>
        </p:nvSpPr>
        <p:spPr>
          <a:xfrm>
            <a:off x="2438177" y="4150410"/>
            <a:ext cx="8620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Fine-tuned YOLO detects empty parking spaces directly (bounding-box output). 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Input: street image, </a:t>
            </a:r>
            <a:r>
              <a:rPr b="1" lang="en-US"/>
              <a:t>--</a:t>
            </a:r>
            <a:r>
              <a:rPr b="1" lang="en-US"/>
              <a:t>&gt; Output: parking-spot bounding boxes.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The </a:t>
            </a:r>
            <a:r>
              <a:rPr b="1" lang="en-US"/>
              <a:t>model is trained on inpainted images where cars were removed using diffusion based inpainting.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br>
              <a:rPr b="1" lang="en-US"/>
            </a:br>
            <a:br>
              <a:rPr b="1" lang="en-US"/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/>
          </a:p>
          <a:p>
            <a:pPr indent="-1968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68" name="Google Shape;36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4"/>
          <p:cNvSpPr txBox="1"/>
          <p:nvPr>
            <p:ph idx="5" type="body"/>
          </p:nvPr>
        </p:nvSpPr>
        <p:spPr>
          <a:xfrm>
            <a:off x="2438177" y="3633468"/>
            <a:ext cx="6976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US"/>
              <a:t>2. PARKING-SPOT DETECTOR (MAIN MODEL):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/>
          <p:nvPr>
            <p:ph type="title"/>
          </p:nvPr>
        </p:nvSpPr>
        <p:spPr>
          <a:xfrm>
            <a:off x="2314128" y="136525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0D34"/>
              </a:buClr>
              <a:buSzPts val="2800"/>
              <a:buFont typeface="Arial"/>
              <a:buNone/>
            </a:pPr>
            <a:r>
              <a:rPr lang="en-US">
                <a:solidFill>
                  <a:srgbClr val="050D34"/>
                </a:solidFill>
              </a:rPr>
              <a:t>DATA SPECIFICATION</a:t>
            </a:r>
            <a:endParaRPr>
              <a:solidFill>
                <a:srgbClr val="050D34"/>
              </a:solidFill>
            </a:endParaRPr>
          </a:p>
        </p:txBody>
      </p:sp>
      <p:sp>
        <p:nvSpPr>
          <p:cNvPr id="375" name="Google Shape;37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76" name="Google Shape;37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728472" y="694944"/>
            <a:ext cx="10811256" cy="5525728"/>
          </a:xfrm>
          <a:prstGeom prst="rect">
            <a:avLst/>
          </a:prstGeom>
          <a:gradFill>
            <a:gsLst>
              <a:gs pos="0">
                <a:srgbClr val="9AEEFF"/>
              </a:gs>
              <a:gs pos="50000">
                <a:srgbClr val="8DEAFF"/>
              </a:gs>
              <a:gs pos="100000">
                <a:srgbClr val="78ECFF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 txBox="1"/>
          <p:nvPr/>
        </p:nvSpPr>
        <p:spPr>
          <a:xfrm>
            <a:off x="831564" y="1105277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831514" y="2160629"/>
            <a:ext cx="7286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"/>
          <p:cNvSpPr txBox="1"/>
          <p:nvPr/>
        </p:nvSpPr>
        <p:spPr>
          <a:xfrm>
            <a:off x="831564" y="4617596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SIZE: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"/>
          <p:cNvSpPr/>
          <p:nvPr/>
        </p:nvSpPr>
        <p:spPr>
          <a:xfrm>
            <a:off x="838200" y="1586645"/>
            <a:ext cx="3751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Public street-image dataset (KITTI).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"/>
          <p:cNvSpPr/>
          <p:nvPr/>
        </p:nvSpPr>
        <p:spPr>
          <a:xfrm>
            <a:off x="838200" y="4693252"/>
            <a:ext cx="6038088" cy="1040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"/>
          <p:cNvSpPr/>
          <p:nvPr/>
        </p:nvSpPr>
        <p:spPr>
          <a:xfrm>
            <a:off x="838200" y="5077575"/>
            <a:ext cx="8008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real-image set for initial training and evaluation.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</a:t>
            </a:r>
            <a:r>
              <a:rPr b="1" lang="en-US" sz="1600">
                <a:solidFill>
                  <a:schemeClr val="dk1"/>
                </a:solidFill>
              </a:rPr>
              <a:t>+ inpainting dataset used for expanding the training set.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"/>
          <p:cNvSpPr/>
          <p:nvPr/>
        </p:nvSpPr>
        <p:spPr>
          <a:xfrm>
            <a:off x="831564" y="2557041"/>
            <a:ext cx="9238488" cy="1877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street images containing parked vehicles.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detections from YOLO/DETR (bounding boxes).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Inpainting images generated by applying a diffusion based inpainting model to the car regions reconstructing the street/sidewalk surface realistically.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images derived from KITTI (crop, brightness, contrast, blur).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labeled data: masked images + manually labeled parking-spot bounding boxes.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/>
          <p:nvPr>
            <p:ph type="title"/>
          </p:nvPr>
        </p:nvSpPr>
        <p:spPr>
          <a:xfrm>
            <a:off x="837704" y="101269"/>
            <a:ext cx="9626571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METRICS &amp; KPIS</a:t>
            </a:r>
            <a:endParaRPr/>
          </a:p>
        </p:txBody>
      </p:sp>
      <p:sp>
        <p:nvSpPr>
          <p:cNvPr id="390" name="Google Shape;390;p6"/>
          <p:cNvSpPr txBox="1"/>
          <p:nvPr>
            <p:ph idx="6" type="body"/>
          </p:nvPr>
        </p:nvSpPr>
        <p:spPr>
          <a:xfrm>
            <a:off x="383758" y="1476691"/>
            <a:ext cx="3270449" cy="47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b="1" lang="en-US"/>
              <a:t>PRECISION</a:t>
            </a:r>
            <a:endParaRPr/>
          </a:p>
        </p:txBody>
      </p:sp>
      <p:sp>
        <p:nvSpPr>
          <p:cNvPr id="391" name="Google Shape;391;p6"/>
          <p:cNvSpPr txBox="1"/>
          <p:nvPr>
            <p:ph idx="3" type="body"/>
          </p:nvPr>
        </p:nvSpPr>
        <p:spPr>
          <a:xfrm>
            <a:off x="383758" y="1851918"/>
            <a:ext cx="3247961" cy="8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predicted parking spots, how many were correct.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"/>
          <p:cNvSpPr txBox="1"/>
          <p:nvPr>
            <p:ph idx="8" type="body"/>
          </p:nvPr>
        </p:nvSpPr>
        <p:spPr>
          <a:xfrm>
            <a:off x="4527396" y="1396851"/>
            <a:ext cx="3137208" cy="47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b="1" lang="en-US"/>
              <a:t>MAP (MEAN AVERAGE PRECISION)</a:t>
            </a:r>
            <a:endParaRPr/>
          </a:p>
        </p:txBody>
      </p:sp>
      <p:sp>
        <p:nvSpPr>
          <p:cNvPr id="393" name="Google Shape;393;p6"/>
          <p:cNvSpPr txBox="1"/>
          <p:nvPr>
            <p:ph idx="7" type="body"/>
          </p:nvPr>
        </p:nvSpPr>
        <p:spPr>
          <a:xfrm>
            <a:off x="9105445" y="1506705"/>
            <a:ext cx="3024535" cy="592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en-US"/>
              <a:t>RECALL</a:t>
            </a:r>
            <a:endParaRPr sz="1400"/>
          </a:p>
        </p:txBody>
      </p:sp>
      <p:sp>
        <p:nvSpPr>
          <p:cNvPr id="394" name="Google Shape;394;p6"/>
          <p:cNvSpPr txBox="1"/>
          <p:nvPr>
            <p:ph idx="5" type="body"/>
          </p:nvPr>
        </p:nvSpPr>
        <p:spPr>
          <a:xfrm>
            <a:off x="4527396" y="1885634"/>
            <a:ext cx="4248856" cy="6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Main metric for evaluating object detectors.</a:t>
            </a:r>
            <a:br>
              <a:rPr lang="en-US"/>
            </a:br>
            <a:r>
              <a:rPr lang="en-US"/>
              <a:t>Measures how accurately the model localizes and identifies empty parking spots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 txBox="1"/>
          <p:nvPr>
            <p:ph idx="4" type="body"/>
          </p:nvPr>
        </p:nvSpPr>
        <p:spPr>
          <a:xfrm>
            <a:off x="9098493" y="1851918"/>
            <a:ext cx="2859090" cy="1017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true empty parking spots in the image, how many did the model detect.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97" name="Google Shape;39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"/>
          <p:cNvSpPr txBox="1"/>
          <p:nvPr/>
        </p:nvSpPr>
        <p:spPr>
          <a:xfrm>
            <a:off x="383756" y="786804"/>
            <a:ext cx="5391855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cap="none">
                <a:latin typeface="Arial"/>
                <a:ea typeface="Arial"/>
                <a:cs typeface="Arial"/>
                <a:sym typeface="Arial"/>
              </a:rPr>
              <a:t>METRICS:</a:t>
            </a:r>
            <a:endParaRPr/>
          </a:p>
        </p:txBody>
      </p:sp>
      <p:sp>
        <p:nvSpPr>
          <p:cNvPr id="399" name="Google Shape;399;p6"/>
          <p:cNvSpPr txBox="1"/>
          <p:nvPr/>
        </p:nvSpPr>
        <p:spPr>
          <a:xfrm>
            <a:off x="293766" y="2823685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en-US" sz="2000" cap="none">
                <a:latin typeface="Arial"/>
                <a:ea typeface="Arial"/>
                <a:cs typeface="Arial"/>
                <a:sym typeface="Arial"/>
              </a:rPr>
              <a:t>EVALUATION SCOPE: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"/>
          <p:cNvSpPr txBox="1"/>
          <p:nvPr/>
        </p:nvSpPr>
        <p:spPr>
          <a:xfrm>
            <a:off x="383758" y="3283219"/>
            <a:ext cx="6745169" cy="92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Compare detection quality before/after fine-tuning.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Test performance on different lighting conditions (augmentation).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Validate on real images from KITTI like dataset.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 txBox="1"/>
          <p:nvPr/>
        </p:nvSpPr>
        <p:spPr>
          <a:xfrm>
            <a:off x="259135" y="4433607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en-US" sz="2000" cap="none">
                <a:latin typeface="Arial"/>
                <a:ea typeface="Arial"/>
                <a:cs typeface="Arial"/>
                <a:sym typeface="Arial"/>
              </a:rPr>
              <a:t>SERVICES / FUTURE USE: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383756" y="4865467"/>
            <a:ext cx="6745171" cy="831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Could integrate with systems like Waze to highlight streets with free parking.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Can sum bounding boxes across multiple frames to estimate street-level parking availability.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bot hand and human hand almost touch with their pointer fingers" id="407" name="Google Shape;40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"/>
          <p:cNvSpPr txBox="1"/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U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GOODBYE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2025-11-28T21:45:04Z</dcterms:created>
  <dc:creator>ליאור ינאו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